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9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68" r:id="rId10"/>
    <p:sldId id="400" r:id="rId11"/>
    <p:sldId id="371" r:id="rId12"/>
    <p:sldId id="315" r:id="rId13"/>
    <p:sldId id="431" r:id="rId14"/>
    <p:sldId id="402" r:id="rId15"/>
    <p:sldId id="423" r:id="rId16"/>
    <p:sldId id="464" r:id="rId17"/>
    <p:sldId id="401" r:id="rId18"/>
    <p:sldId id="435" r:id="rId19"/>
    <p:sldId id="405" r:id="rId20"/>
    <p:sldId id="443" r:id="rId21"/>
    <p:sldId id="460" r:id="rId22"/>
    <p:sldId id="461" r:id="rId23"/>
    <p:sldId id="424" r:id="rId24"/>
    <p:sldId id="409" r:id="rId25"/>
    <p:sldId id="448" r:id="rId26"/>
    <p:sldId id="462" r:id="rId27"/>
    <p:sldId id="469" r:id="rId28"/>
    <p:sldId id="473" r:id="rId29"/>
    <p:sldId id="470" r:id="rId30"/>
    <p:sldId id="277" r:id="rId31"/>
    <p:sldId id="454" r:id="rId32"/>
    <p:sldId id="354" r:id="rId33"/>
    <p:sldId id="437" r:id="rId34"/>
    <p:sldId id="452" r:id="rId35"/>
    <p:sldId id="453" r:id="rId36"/>
    <p:sldId id="456" r:id="rId37"/>
    <p:sldId id="411" r:id="rId38"/>
    <p:sldId id="412" r:id="rId39"/>
    <p:sldId id="421" r:id="rId40"/>
    <p:sldId id="413" r:id="rId41"/>
    <p:sldId id="414" r:id="rId42"/>
    <p:sldId id="415" r:id="rId43"/>
    <p:sldId id="416" r:id="rId44"/>
    <p:sldId id="418" r:id="rId45"/>
    <p:sldId id="419" r:id="rId46"/>
    <p:sldId id="420" r:id="rId47"/>
    <p:sldId id="422" r:id="rId48"/>
    <p:sldId id="439" r:id="rId49"/>
    <p:sldId id="457" r:id="rId50"/>
    <p:sldId id="440" r:id="rId51"/>
    <p:sldId id="441" r:id="rId52"/>
    <p:sldId id="444" r:id="rId53"/>
    <p:sldId id="425" r:id="rId54"/>
    <p:sldId id="449" r:id="rId55"/>
    <p:sldId id="450" r:id="rId56"/>
    <p:sldId id="451" r:id="rId57"/>
    <p:sldId id="47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1" autoAdjust="0"/>
    <p:restoredTop sz="60753" autoAdjust="0"/>
  </p:normalViewPr>
  <p:slideViewPr>
    <p:cSldViewPr>
      <p:cViewPr>
        <p:scale>
          <a:sx n="50" d="100"/>
          <a:sy n="50" d="100"/>
        </p:scale>
        <p:origin x="-2016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</a:t>
            </a:r>
            <a:r>
              <a:rPr lang="en-US" dirty="0" err="1" smtClean="0"/>
              <a:t>ive</a:t>
            </a:r>
            <a:r>
              <a:rPr lang="en-US" dirty="0" smtClean="0"/>
              <a:t> been working during my time</a:t>
            </a:r>
            <a:r>
              <a:rPr lang="en-US" baseline="0" dirty="0" smtClean="0"/>
              <a:t> here as a graduate student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I first started working on it, it was just a cool idea my advisors had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Didn’t know if </a:t>
            </a:r>
            <a:r>
              <a:rPr lang="en-US" baseline="0" dirty="0" err="1" smtClean="0"/>
              <a:t>if</a:t>
            </a:r>
            <a:r>
              <a:rPr lang="en-US" baseline="0" dirty="0" smtClean="0"/>
              <a:t> would even 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Today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showing the progress we have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</a:t>
            </a:r>
            <a:r>
              <a:rPr lang="en-US" b="0" baseline="0" dirty="0" smtClean="0">
                <a:solidFill>
                  <a:schemeClr val="bg1"/>
                </a:solidFill>
              </a:rPr>
              <a:t>K means will do this by </a:t>
            </a:r>
            <a:r>
              <a:rPr lang="en-US" b="1" baseline="0" dirty="0" smtClean="0">
                <a:solidFill>
                  <a:schemeClr val="bg1"/>
                </a:solidFill>
              </a:rPr>
              <a:t>detecting GEOGRAPHICAL regions of COMPOSITIONAL similarity on thymus 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>
                <a:solidFill>
                  <a:schemeClr val="bg1"/>
                </a:solidFill>
              </a:rPr>
              <a:t>REGIONS IDENTIFIED THROUGH DESCRIPTIVE APPROACHES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  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Hartigan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Wong </a:t>
            </a:r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THYMUS</a:t>
            </a:r>
            <a:r>
              <a:rPr lang="en-US" baseline="0" dirty="0" smtClean="0"/>
              <a:t> SECTION</a:t>
            </a:r>
            <a:r>
              <a:rPr lang="en-US" dirty="0" smtClean="0"/>
              <a:t>; COMPARED to PHYSICAL</a:t>
            </a:r>
            <a:r>
              <a:rPr lang="en-US" baseline="0" dirty="0" smtClean="0"/>
              <a:t> </a:t>
            </a:r>
            <a:r>
              <a:rPr lang="en-US" dirty="0" smtClean="0"/>
              <a:t>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Proceed with develop methods,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go back;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</a:t>
            </a:r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ABUNDANCE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X AND Y AXIS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Blue-ABUNDANCE of SEVERAL CELL TYPES throughout this cluster-cell types correspond to the cortex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attention to red and yellow clusters-area corresponds to medulla; red consistently surrounding yellow throughout section</a:t>
            </a:r>
          </a:p>
          <a:p>
            <a:r>
              <a:rPr lang="en-US" baseline="0" dirty="0" smtClean="0"/>
              <a:t>	PATTERNS SIMILAR but can detect SUBTLE differences, </a:t>
            </a:r>
          </a:p>
          <a:p>
            <a:r>
              <a:rPr lang="en-US" baseline="0" dirty="0" smtClean="0"/>
              <a:t>	in particular, red and yellow share high abundance of 1 cell type; yellow: see presence of cell type you don’t see in red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looking at section stained with cell types, cant distinguish different organization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region, </a:t>
            </a:r>
          </a:p>
          <a:p>
            <a:r>
              <a:rPr lang="en-US" baseline="0" dirty="0" smtClean="0"/>
              <a:t>Development of quant. Method VALUABLE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by looking at a tissue section stained with antibodies, you don’t see this compositionally distinct areas in medulla!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Interesting pattern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Interested in this pattern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could be either CMJ or 2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capability</a:t>
            </a:r>
            <a:r>
              <a:rPr lang="en-US" baseline="0" dirty="0" smtClean="0"/>
              <a:t> of quantitative analysis: </a:t>
            </a:r>
            <a:r>
              <a:rPr lang="en-US" dirty="0" smtClean="0"/>
              <a:t>can remove cell types from dataset and see</a:t>
            </a:r>
            <a:r>
              <a:rPr lang="en-US" baseline="0" dirty="0" smtClean="0"/>
              <a:t> how clustering is affected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K14 removal-More mixing </a:t>
            </a:r>
            <a:r>
              <a:rPr lang="en-US" dirty="0" err="1" smtClean="0"/>
              <a:t>bt</a:t>
            </a:r>
            <a:r>
              <a:rPr lang="en-US" dirty="0" smtClean="0"/>
              <a:t> </a:t>
            </a:r>
            <a:r>
              <a:rPr lang="en-US" dirty="0" smtClean="0"/>
              <a:t>clusters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Clustering indentifies other relationships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Valuable </a:t>
            </a:r>
            <a:r>
              <a:rPr lang="en-US" dirty="0" err="1" smtClean="0"/>
              <a:t>bc</a:t>
            </a:r>
            <a:r>
              <a:rPr lang="en-US" dirty="0" smtClean="0"/>
              <a:t> can Manipulate dataset,  can focus on cell types (in any combination</a:t>
            </a:r>
            <a:r>
              <a:rPr lang="en-US" baseline="0" dirty="0" smtClean="0"/>
              <a:t> we want to!) also cell types </a:t>
            </a:r>
            <a:r>
              <a:rPr lang="en-US" dirty="0" smtClean="0"/>
              <a:t>that are less abundant; identify new potentially functionally </a:t>
            </a:r>
            <a:r>
              <a:rPr lang="en-US" dirty="0" err="1" smtClean="0"/>
              <a:t>impt</a:t>
            </a:r>
            <a:r>
              <a:rPr lang="en-US" dirty="0" smtClean="0"/>
              <a:t> info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region (cortex with cortex)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We did see something interesting with respect to grouping of </a:t>
            </a:r>
            <a:r>
              <a:rPr lang="en-US" b="1" baseline="0" dirty="0" err="1" smtClean="0"/>
              <a:t>medullary</a:t>
            </a:r>
            <a:r>
              <a:rPr lang="en-US" b="1" baseline="0" dirty="0" smtClean="0"/>
              <a:t> clusters; WT1 grouped more closely with WT2; at this point, need more data to see if real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Overall, Based on these results, it appears WT samples are compositionally similar with respect to other 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</a:t>
            </a:r>
            <a:r>
              <a:rPr lang="en-US" b="0" dirty="0" smtClean="0"/>
              <a:t>biologists </a:t>
            </a:r>
            <a:r>
              <a:rPr lang="en-US" b="0" dirty="0" smtClean="0"/>
              <a:t>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FEW EXAMPLES OF SOME OF THE ORGANS USING DIFFERENT DESC ASSAYS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r>
              <a:rPr lang="en-US" b="0" dirty="0" smtClean="0"/>
              <a:t>Problem with DESCRIPTIVE</a:t>
            </a:r>
            <a:r>
              <a:rPr lang="en-US" b="0" baseline="0" dirty="0" smtClean="0"/>
              <a:t> 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</a:t>
            </a:r>
            <a:r>
              <a:rPr lang="en-US" b="0" baseline="0" dirty="0" smtClean="0"/>
              <a:t>focus on the Thymus</a:t>
            </a:r>
            <a:r>
              <a:rPr lang="en-US" b="0" baseline="0" dirty="0" smtClean="0"/>
              <a:t>: </a:t>
            </a: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</a:t>
            </a:r>
            <a:r>
              <a:rPr lang="en-US" dirty="0" smtClean="0"/>
              <a:t>gene </a:t>
            </a:r>
            <a:r>
              <a:rPr lang="en-US" baseline="0" dirty="0" smtClean="0"/>
              <a:t>that </a:t>
            </a:r>
            <a:r>
              <a:rPr lang="en-US" baseline="0" dirty="0" smtClean="0"/>
              <a:t>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single</a:t>
            </a:r>
            <a:r>
              <a:rPr lang="en-US" baseline="0" dirty="0" smtClean="0"/>
              <a:t> </a:t>
            </a:r>
            <a:r>
              <a:rPr lang="en-US" dirty="0" smtClean="0"/>
              <a:t>gene-encodes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protein; a TF who’s expression marks a subset of MTECs</a:t>
            </a:r>
          </a:p>
          <a:p>
            <a:endParaRPr lang="en-US" dirty="0" smtClean="0"/>
          </a:p>
          <a:p>
            <a:r>
              <a:rPr lang="en-US" dirty="0" err="1" smtClean="0"/>
              <a:t>Aire</a:t>
            </a:r>
            <a:r>
              <a:rPr lang="en-US" dirty="0" smtClean="0"/>
              <a:t> has 2</a:t>
            </a:r>
            <a:r>
              <a:rPr lang="en-US" baseline="0" dirty="0" smtClean="0"/>
              <a:t> possible roles in thymus-</a:t>
            </a:r>
          </a:p>
          <a:p>
            <a:r>
              <a:rPr lang="en-US" baseline="0" dirty="0" smtClean="0"/>
              <a:t>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results in FAILURE TO REMOVE AUTOREACTIVE T CELLS; results in autoimmunity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Failure of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to become fully mature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KNOW AIRE IS FUNCTIONALLY IMPORTANT</a:t>
            </a:r>
          </a:p>
          <a:p>
            <a:r>
              <a:rPr lang="en-US" baseline="0" dirty="0" smtClean="0"/>
              <a:t>For instance, Mutated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in humans causes APECED</a:t>
            </a:r>
          </a:p>
          <a:p>
            <a:r>
              <a:rPr lang="en-US" baseline="0" dirty="0" smtClean="0"/>
              <a:t>Classically manifests as autoimmunity against the parathyroid or adrenal glands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Debate/controversy as to effect 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has on the organization of the thymus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antibodies for these cell markers!! Can look at them in more detail to see if we can computationally identify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Repeated previous steps with a mutant;</a:t>
            </a:r>
            <a:r>
              <a:rPr lang="en-US" baseline="0" dirty="0" smtClean="0"/>
              <a:t> comparison of results of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clustering with K=4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Shape different; </a:t>
            </a:r>
            <a:r>
              <a:rPr lang="en-US" baseline="0" dirty="0" err="1" smtClean="0"/>
              <a:t>variablilty</a:t>
            </a:r>
            <a:r>
              <a:rPr lang="en-US" baseline="0" dirty="0" smtClean="0"/>
              <a:t> is size/how samples are positioned when </a:t>
            </a:r>
            <a:r>
              <a:rPr lang="en-US" baseline="0" dirty="0" smtClean="0"/>
              <a:t>sectioned; natural </a:t>
            </a:r>
            <a:r>
              <a:rPr lang="en-US" baseline="0" dirty="0" err="1" smtClean="0"/>
              <a:t>variablity</a:t>
            </a:r>
            <a:r>
              <a:rPr lang="en-US" baseline="0" dirty="0" smtClean="0"/>
              <a:t> with respect to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genotype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Now that we know clusters are compositionally similar,  what about with respect to organization?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surrounds yellow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endParaRPr lang="en-US" dirty="0" smtClean="0"/>
          </a:p>
          <a:p>
            <a:r>
              <a:rPr lang="en-US" dirty="0" smtClean="0"/>
              <a:t>See if consistent  with other</a:t>
            </a:r>
            <a:r>
              <a:rPr lang="en-US" baseline="0" dirty="0" smtClean="0"/>
              <a:t> mutant samples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CCL to quantify: Works by identifying components that are connected 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SCANS MATRIX, groups components that are connected, and gives them a UNIQUE LABEL (number,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CALCULATIONS on these components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 for each cluster component for yellow and nearest red cluster 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dirty="0" smtClean="0"/>
              <a:t>When we used CCL on our dataset; </a:t>
            </a:r>
            <a:r>
              <a:rPr lang="en-US" baseline="0" dirty="0" smtClean="0"/>
              <a:t>Values for WT were not what we expected them to be</a:t>
            </a:r>
          </a:p>
          <a:p>
            <a:r>
              <a:rPr lang="en-US" dirty="0" smtClean="0"/>
              <a:t>the distance 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centroids</a:t>
            </a:r>
            <a:r>
              <a:rPr lang="en-US" baseline="0" dirty="0" smtClean="0"/>
              <a:t> for the WT was larger than we were expecting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Took a closer Look at results-</a:t>
            </a:r>
          </a:p>
          <a:p>
            <a:r>
              <a:rPr lang="en-US" dirty="0" smtClean="0"/>
              <a:t>different colors identify different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Mutant</a:t>
            </a:r>
            <a:r>
              <a:rPr lang="en-US" baseline="0" dirty="0" smtClean="0"/>
              <a:t> looked good; identified clusters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Yellow looked good </a:t>
            </a:r>
          </a:p>
          <a:p>
            <a:endParaRPr lang="en-US" dirty="0" smtClean="0"/>
          </a:p>
          <a:p>
            <a:r>
              <a:rPr lang="en-US" dirty="0" smtClean="0"/>
              <a:t>didn’t identify components we</a:t>
            </a:r>
            <a:r>
              <a:rPr lang="en-US" baseline="0" dirty="0" smtClean="0"/>
              <a:t> wanted for the red cluster (red connected throughout); CCL wasn’t able separate them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ONE COLOR WHERE WE EXPECT TO SEE 2 or MORE</a:t>
            </a:r>
          </a:p>
          <a:p>
            <a:r>
              <a:rPr lang="en-US" baseline="0" dirty="0" smtClean="0"/>
              <a:t>MESS UP CALCULATION OF CENTROID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manually selected ideal components and we saw a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1-2 pixels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figure out a way to improve this method; or find a different methods; </a:t>
            </a:r>
          </a:p>
          <a:p>
            <a:r>
              <a:rPr lang="en-US" baseline="0" dirty="0" smtClean="0"/>
              <a:t>increase sample size to see if patterns are consistent with mutant and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is where we </a:t>
            </a:r>
            <a:r>
              <a:rPr lang="en-US" baseline="0" dirty="0" err="1" smtClean="0"/>
              <a:t>currenlty</a:t>
            </a:r>
            <a:r>
              <a:rPr lang="en-US" baseline="0" dirty="0" smtClean="0"/>
              <a:t> are with the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A computer can identify and keep track of all these cell types and calculate different </a:t>
            </a:r>
            <a:r>
              <a:rPr lang="en-US" b="0" baseline="0" dirty="0" smtClean="0"/>
              <a:t>statistics with this info 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</a:t>
            </a:r>
            <a:r>
              <a:rPr lang="en-US" b="1" baseline="0" dirty="0" smtClean="0"/>
              <a:t>DETAIL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Clusters</a:t>
            </a:r>
            <a:r>
              <a:rPr lang="en-US" baseline="0" dirty="0" smtClean="0"/>
              <a:t> found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</a:p>
          <a:p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On left are questions ecologists have been asking about communities for centuries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parallel questions  </a:t>
            </a:r>
            <a:r>
              <a:rPr lang="en-US" baseline="0" dirty="0" smtClean="0"/>
              <a:t>we are interested in asking about the thymus (listed on right)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Interested in looking</a:t>
            </a:r>
            <a:r>
              <a:rPr lang="en-US" baseline="0" dirty="0" smtClean="0"/>
              <a:t> at thymus for several reasons</a:t>
            </a:r>
            <a:endParaRPr lang="en-US" dirty="0" smtClean="0"/>
          </a:p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smtClean="0"/>
              <a:t>. 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</a:t>
            </a:r>
          </a:p>
          <a:p>
            <a:pPr marL="346075" indent="-346075"/>
            <a:r>
              <a:rPr lang="en-US" dirty="0" smtClean="0">
                <a:solidFill>
                  <a:schemeClr val="bg1"/>
                </a:solidFill>
              </a:rPr>
              <a:t>      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RESIDENT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MIGRATION</a:t>
            </a:r>
          </a:p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1" dirty="0" smtClean="0"/>
          </a:p>
          <a:p>
            <a:pPr lvl="2"/>
            <a:endParaRPr lang="en-US" sz="3200" b="0" baseline="0" dirty="0" smtClean="0">
              <a:solidFill>
                <a:schemeClr val="bg1"/>
              </a:solidFill>
            </a:endParaRP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Tried to correspond</a:t>
            </a:r>
            <a:r>
              <a:rPr lang="en-US" baseline="0" dirty="0" smtClean="0"/>
              <a:t> to the colors in the image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More markers for </a:t>
            </a:r>
            <a:r>
              <a:rPr lang="en-US" baseline="0" dirty="0" err="1" smtClean="0"/>
              <a:t>mTEC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Appears that there is More diversity in medulla; have markers for different subsets of </a:t>
            </a:r>
            <a:r>
              <a:rPr lang="en-US" dirty="0" err="1" smtClean="0"/>
              <a:t>mTECs</a:t>
            </a:r>
            <a:r>
              <a:rPr lang="en-US" dirty="0" smtClean="0"/>
              <a:t> that work well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Don’t have as</a:t>
            </a:r>
            <a:r>
              <a:rPr lang="en-US" baseline="0" dirty="0" smtClean="0"/>
              <a:t> many markers as cortex, don’t know as much about </a:t>
            </a:r>
            <a:r>
              <a:rPr lang="en-US" baseline="0" dirty="0" smtClean="0"/>
              <a:t>cortex</a:t>
            </a:r>
          </a:p>
          <a:p>
            <a:r>
              <a:rPr lang="en-US" baseline="0" dirty="0" smtClean="0"/>
              <a:t>As we learn more, can add antibodies to our set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3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3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3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3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xmlns:mv="urn:schemas-microsoft-com:mac:vml" xmlns:mc="http://schemas.openxmlformats.org/markup-compatibility/2006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30000" contrast="40000"/>
          </a:blip>
          <a:stretch>
            <a:fillRect/>
          </a:stretch>
        </p:blipFill>
        <p:spPr>
          <a:xfrm rot="10800000" flipH="1"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30000" contrast="4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7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40000"/>
          </a:blip>
          <a:stretch>
            <a:fillRect/>
          </a:stretch>
        </p:blipFill>
        <p:spPr>
          <a:xfrm flipH="1">
            <a:off x="6934199" y="838201"/>
            <a:ext cx="2209800" cy="5715000"/>
          </a:xfr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 rot="18396616">
            <a:off x="579743" y="441591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853634" y="4273048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267496" y="42730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1545515" y="43492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1880360" y="42730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2218021" y="4207142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2593880" y="418977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2983971" y="421900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3321632" y="4295204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3551025" y="431993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4008291" y="425310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Remove cell types-K14 (</a:t>
            </a:r>
            <a:r>
              <a:rPr lang="en-US" sz="3000" dirty="0" err="1" smtClean="0">
                <a:solidFill>
                  <a:schemeClr val="bg1"/>
                </a:solidFill>
              </a:rPr>
              <a:t>mTEC</a:t>
            </a:r>
            <a:r>
              <a:rPr lang="en-US" sz="3000" dirty="0" smtClean="0">
                <a:solidFill>
                  <a:schemeClr val="bg1"/>
                </a:solidFill>
              </a:rPr>
              <a:t> subset)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7526" t="12500" r="14495" b="12500"/>
          <a:stretch>
            <a:fillRect/>
          </a:stretch>
        </p:blipFill>
        <p:spPr bwMode="auto">
          <a:xfrm>
            <a:off x="762000" y="1143000"/>
            <a:ext cx="7543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581400" y="15240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7212" y="16002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1066800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                                                       Minus K14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samples are compositionally similar to other WT samples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0691" y="609600"/>
            <a:ext cx="2377509" cy="1851630"/>
            <a:chOff x="2270691" y="609600"/>
            <a:chExt cx="2377509" cy="1851630"/>
          </a:xfrm>
        </p:grpSpPr>
        <p:cxnSp>
          <p:nvCxnSpPr>
            <p:cNvPr id="6" name="Straight Arrow Connector 5"/>
            <p:cNvCxnSpPr/>
            <p:nvPr/>
          </p:nvCxnSpPr>
          <p:spPr>
            <a:xfrm rot="10800000" flipV="1">
              <a:off x="3505200" y="609600"/>
              <a:ext cx="1143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70691" y="1676400"/>
              <a:ext cx="159447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Regulator of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tissue restricted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antigens in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53000" y="609600"/>
            <a:ext cx="2403040" cy="1620798"/>
            <a:chOff x="4953000" y="609600"/>
            <a:chExt cx="2403040" cy="16207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953000" y="609600"/>
              <a:ext cx="1066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62600" y="1676400"/>
              <a:ext cx="17934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Key modulator of </a:t>
              </a:r>
            </a:p>
            <a:p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r>
                <a:rPr lang="en-US" sz="1500" dirty="0" smtClean="0">
                  <a:solidFill>
                    <a:schemeClr val="bg1"/>
                  </a:solidFill>
                </a:rPr>
                <a:t> differentiation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2400" y="2590800"/>
            <a:ext cx="2514600" cy="762000"/>
            <a:chOff x="152400" y="2590800"/>
            <a:chExt cx="2514600" cy="762000"/>
          </a:xfrm>
        </p:grpSpPr>
        <p:cxnSp>
          <p:nvCxnSpPr>
            <p:cNvPr id="14" name="Straight Arrow Connector 13"/>
            <p:cNvCxnSpPr/>
            <p:nvPr/>
          </p:nvCxnSpPr>
          <p:spPr>
            <a:xfrm rot="10800000">
              <a:off x="1905000" y="30480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2590800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APECED Autoimmune Syndrome in humans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4000" y="3733800"/>
            <a:ext cx="1676400" cy="1773198"/>
            <a:chOff x="1524000" y="3733800"/>
            <a:chExt cx="1676400" cy="1773198"/>
          </a:xfrm>
        </p:grpSpPr>
        <p:cxnSp>
          <p:nvCxnSpPr>
            <p:cNvPr id="17" name="Straight Arrow Connector 16"/>
            <p:cNvCxnSpPr/>
            <p:nvPr/>
          </p:nvCxnSpPr>
          <p:spPr>
            <a:xfrm rot="5400000">
              <a:off x="2400300" y="3848100"/>
              <a:ext cx="914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24000" y="4953000"/>
              <a:ext cx="10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Doubling of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K14+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17204" y="3733800"/>
            <a:ext cx="1940596" cy="2080230"/>
            <a:chOff x="3317204" y="3733800"/>
            <a:chExt cx="1940596" cy="2080230"/>
          </a:xfrm>
        </p:grpSpPr>
        <p:cxnSp>
          <p:nvCxnSpPr>
            <p:cNvPr id="19" name="Straight Arrow Connector 18"/>
            <p:cNvCxnSpPr/>
            <p:nvPr/>
          </p:nvCxnSpPr>
          <p:spPr>
            <a:xfrm rot="5400000">
              <a:off x="3696494" y="4228306"/>
              <a:ext cx="99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17204" y="5029200"/>
              <a:ext cx="194059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Altered shape and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decreased abundance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UEA1+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57801" y="3733800"/>
            <a:ext cx="2070463" cy="2156430"/>
            <a:chOff x="5257801" y="3733800"/>
            <a:chExt cx="2070463" cy="2156430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4991101" y="4000500"/>
              <a:ext cx="990599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0" y="5105400"/>
              <a:ext cx="199426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dendritic</a:t>
              </a:r>
              <a:r>
                <a:rPr lang="en-US" sz="1500" dirty="0" smtClean="0">
                  <a:solidFill>
                    <a:schemeClr val="bg1"/>
                  </a:solidFill>
                </a:rPr>
                <a:t> cells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 in medulla; increased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density at CMJ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248401" y="3733800"/>
            <a:ext cx="2895599" cy="1905000"/>
            <a:chOff x="6248401" y="3733800"/>
            <a:chExt cx="2895599" cy="1905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6210301" y="3771900"/>
              <a:ext cx="761999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412885" y="5084802"/>
              <a:ext cx="1731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number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T-regulatory cells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E:\033114_Aire_10_1416_3.jp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7609521" y="76200"/>
            <a:ext cx="1382079" cy="403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Content Placeholder 6"/>
          <p:cNvPicPr>
            <a:picLocks noGrp="1"/>
          </p:cNvPicPr>
          <p:nvPr>
            <p:ph idx="1"/>
          </p:nvPr>
        </p:nvPicPr>
        <p:blipFill rotWithShape="1">
          <a:blip r:embed="rId4"/>
          <a:srcRect l="46029" t="20567" r="42445" b="57817"/>
          <a:stretch/>
        </p:blipFill>
        <p:spPr>
          <a:xfrm>
            <a:off x="0" y="0"/>
            <a:ext cx="19812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124200" y="3048000"/>
            <a:ext cx="3262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REMOVAL OF AIRE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0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2736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2749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52400"/>
            <a:ext cx="397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WT                          Mutant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87202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Consistent grouping of clusters that correspond to same region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Wild-type and mutant clusters are interspersed; not separated based on genotype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Samples are compositionally similar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3434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768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4102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10200" y="4293275"/>
            <a:ext cx="32778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CLUSTERS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CENTROID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9436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81800" y="15979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70104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6962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79248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70104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72390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6962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7818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7010400" y="21336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72390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74676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5532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67818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70104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76962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924800" y="23599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010400" y="2664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2664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7467600" y="26670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5532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67818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76962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7924800" y="28956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58674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60960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63246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65532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2390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74676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7696200" y="32004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79248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 descr="Rplot.png"/>
          <p:cNvPicPr>
            <a:picLocks noChangeAspect="1"/>
          </p:cNvPicPr>
          <p:nvPr/>
        </p:nvPicPr>
        <p:blipFill>
          <a:blip r:embed="rId3"/>
          <a:srcRect l="1375" t="937" r="6006" b="63629"/>
          <a:stretch>
            <a:fillRect/>
          </a:stretch>
        </p:blipFill>
        <p:spPr>
          <a:xfrm rot="16200000">
            <a:off x="-797168" y="2702170"/>
            <a:ext cx="5861542" cy="2133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235498" y="838199"/>
            <a:ext cx="2100884" cy="5791201"/>
            <a:chOff x="3235498" y="838199"/>
            <a:chExt cx="2100884" cy="5791201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 l="9371" t="21875" r="64641" b="15625"/>
            <a:stretch>
              <a:fillRect/>
            </a:stretch>
          </p:blipFill>
          <p:spPr bwMode="auto">
            <a:xfrm>
              <a:off x="3235498" y="838199"/>
              <a:ext cx="2100884" cy="579120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3733800" y="91440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RED 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34000" y="838200"/>
            <a:ext cx="2162034" cy="5794248"/>
            <a:chOff x="5334000" y="838200"/>
            <a:chExt cx="2162034" cy="57942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/>
            <a:srcRect l="8785" t="21833" r="66032" b="18750"/>
            <a:stretch>
              <a:fillRect/>
            </a:stretch>
          </p:blipFill>
          <p:spPr bwMode="auto">
            <a:xfrm>
              <a:off x="5334000" y="838200"/>
              <a:ext cx="2162034" cy="579424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6019800" y="914400"/>
              <a:ext cx="954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YELLOW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114800" y="533400"/>
            <a:ext cx="106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YELLOW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Rplot02WILDTYPE11.png"/>
          <p:cNvPicPr>
            <a:picLocks noChangeAspect="1"/>
          </p:cNvPicPr>
          <p:nvPr/>
        </p:nvPicPr>
        <p:blipFill>
          <a:blip r:embed="rId5"/>
          <a:srcRect l="2090" t="2806" r="10226" b="66115"/>
          <a:stretch>
            <a:fillRect/>
          </a:stretch>
        </p:blipFill>
        <p:spPr>
          <a:xfrm rot="16200000">
            <a:off x="-690308" y="2445119"/>
            <a:ext cx="5730118" cy="20288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45822" y="5334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00200" y="4267200"/>
            <a:ext cx="6248400" cy="1676400"/>
            <a:chOff x="1600200" y="4267200"/>
            <a:chExt cx="6248400" cy="1676400"/>
          </a:xfrm>
        </p:grpSpPr>
        <p:grpSp>
          <p:nvGrpSpPr>
            <p:cNvPr id="14" name="Group 13"/>
            <p:cNvGrpSpPr/>
            <p:nvPr/>
          </p:nvGrpSpPr>
          <p:grpSpPr>
            <a:xfrm>
              <a:off x="1600200" y="4267200"/>
              <a:ext cx="4038600" cy="1676400"/>
              <a:chOff x="1600200" y="4267200"/>
              <a:chExt cx="4038600" cy="16764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810000" y="4267200"/>
                <a:ext cx="1828800" cy="1676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00200" y="4267200"/>
                <a:ext cx="1524000" cy="16764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019800" y="4267200"/>
              <a:ext cx="1828800" cy="167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clusters were compositionally similar to other wild-type samples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</a:t>
            </a:r>
            <a:r>
              <a:rPr lang="en-US" smtClean="0">
                <a:solidFill>
                  <a:schemeClr val="bg1"/>
                </a:solidFill>
              </a:rPr>
              <a:t>clusters were compositionally </a:t>
            </a:r>
            <a:r>
              <a:rPr lang="en-US" dirty="0" smtClean="0">
                <a:solidFill>
                  <a:schemeClr val="bg1"/>
                </a:solidFill>
              </a:rPr>
              <a:t>similar to wild-type;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412468"/>
            <a:ext cx="74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CD11c     CD205     CD31      Claud34     Foxp3     K14      K5      </a:t>
            </a:r>
            <a:r>
              <a:rPr lang="en-US" dirty="0" err="1" smtClean="0">
                <a:solidFill>
                  <a:schemeClr val="bg1"/>
                </a:solidFill>
              </a:rPr>
              <a:t>PDGFRb</a:t>
            </a:r>
            <a:r>
              <a:rPr lang="en-US" dirty="0" smtClean="0">
                <a:solidFill>
                  <a:schemeClr val="bg1"/>
                </a:solidFill>
              </a:rPr>
              <a:t>      UEA1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2549" t="18519" r="23496" b="41074"/>
          <a:stretch>
            <a:fillRect/>
          </a:stretch>
        </p:blipFill>
        <p:spPr bwMode="auto">
          <a:xfrm>
            <a:off x="304800" y="2057400"/>
            <a:ext cx="81438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Cell markers included in analysis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dev.biologists.org/content/138/18/3865/F1.large.jpg"/>
          <p:cNvPicPr>
            <a:picLocks noChangeAspect="1" noChangeArrowheads="1"/>
          </p:cNvPicPr>
          <p:nvPr/>
        </p:nvPicPr>
        <p:blipFill>
          <a:blip r:embed="rId3"/>
          <a:srcRect l="5556" t="24574" r="3704" b="26277"/>
          <a:stretch>
            <a:fillRect/>
          </a:stretch>
        </p:blipFill>
        <p:spPr bwMode="auto">
          <a:xfrm>
            <a:off x="5334000" y="1961771"/>
            <a:ext cx="3733800" cy="3677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1977" t="23958" r="59956" b="28125"/>
          <a:stretch>
            <a:fillRect/>
          </a:stretch>
        </p:blipFill>
        <p:spPr bwMode="auto">
          <a:xfrm>
            <a:off x="76200" y="1600200"/>
            <a:ext cx="5257800" cy="422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79773</TotalTime>
  <Words>4619</Words>
  <Application>Microsoft Office PowerPoint</Application>
  <PresentationFormat>On-screen Show (4:3)</PresentationFormat>
  <Paragraphs>1084</Paragraphs>
  <Slides>57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Cell markers included in analysis</vt:lpstr>
      <vt:lpstr>Slide 10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Remove cell types-K14 (mTEC subset)</vt:lpstr>
      <vt:lpstr>Slide 17</vt:lpstr>
      <vt:lpstr>Bray Curtis Dendrogram</vt:lpstr>
      <vt:lpstr>Slide 19</vt:lpstr>
      <vt:lpstr>Removal of a “Species”</vt:lpstr>
      <vt:lpstr>Slide 21</vt:lpstr>
      <vt:lpstr>Slide 22</vt:lpstr>
      <vt:lpstr>Slide 23</vt:lpstr>
      <vt:lpstr>Slide 24</vt:lpstr>
      <vt:lpstr>Slide 25</vt:lpstr>
      <vt:lpstr>Connected Component Labeling (CCL)</vt:lpstr>
      <vt:lpstr>Slide 27</vt:lpstr>
      <vt:lpstr>Connected Component Labeling-Mutant1</vt:lpstr>
      <vt:lpstr>Connected Component Labeling Results</vt:lpstr>
      <vt:lpstr>Conclusions </vt:lpstr>
      <vt:lpstr>Future Directions</vt:lpstr>
      <vt:lpstr>Acknowledgements</vt:lpstr>
      <vt:lpstr>Slide 33</vt:lpstr>
      <vt:lpstr>Mutant-Aire knockout</vt:lpstr>
      <vt:lpstr>Aire Mutant</vt:lpstr>
      <vt:lpstr>Slide 36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47</vt:lpstr>
      <vt:lpstr>How is clustering being done?</vt:lpstr>
      <vt:lpstr>Slide 49</vt:lpstr>
      <vt:lpstr>Bray Curtis</vt:lpstr>
      <vt:lpstr>Bray Curtis Dendrogram</vt:lpstr>
      <vt:lpstr>Slide 52</vt:lpstr>
      <vt:lpstr>Slide 53</vt:lpstr>
      <vt:lpstr>Slide 54</vt:lpstr>
      <vt:lpstr>Slide 55</vt:lpstr>
      <vt:lpstr>CCL</vt:lpstr>
      <vt:lpstr>Slide 57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1613</cp:revision>
  <dcterms:created xsi:type="dcterms:W3CDTF">2012-10-25T15:49:04Z</dcterms:created>
  <dcterms:modified xsi:type="dcterms:W3CDTF">2015-03-17T12:11:03Z</dcterms:modified>
</cp:coreProperties>
</file>